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528" r:id="rId7"/>
    <p:sldId id="530" r:id="rId8"/>
    <p:sldId id="531" r:id="rId9"/>
    <p:sldId id="262" r:id="rId10"/>
    <p:sldId id="533" r:id="rId11"/>
    <p:sldId id="532" r:id="rId12"/>
    <p:sldId id="536" r:id="rId13"/>
    <p:sldId id="535" r:id="rId14"/>
    <p:sldId id="537" r:id="rId15"/>
    <p:sldId id="538" r:id="rId16"/>
    <p:sldId id="596" r:id="rId17"/>
    <p:sldId id="534" r:id="rId18"/>
    <p:sldId id="543" r:id="rId19"/>
    <p:sldId id="597" r:id="rId20"/>
    <p:sldId id="541" r:id="rId21"/>
    <p:sldId id="544" r:id="rId22"/>
    <p:sldId id="545" r:id="rId23"/>
    <p:sldId id="546" r:id="rId24"/>
    <p:sldId id="598" r:id="rId25"/>
    <p:sldId id="542" r:id="rId26"/>
    <p:sldId id="548" r:id="rId27"/>
    <p:sldId id="549" r:id="rId28"/>
    <p:sldId id="552" r:id="rId29"/>
    <p:sldId id="553" r:id="rId30"/>
    <p:sldId id="540" r:id="rId31"/>
    <p:sldId id="554" r:id="rId32"/>
    <p:sldId id="555" r:id="rId33"/>
    <p:sldId id="556" r:id="rId34"/>
    <p:sldId id="567" r:id="rId35"/>
    <p:sldId id="560" r:id="rId36"/>
    <p:sldId id="561" r:id="rId37"/>
    <p:sldId id="562" r:id="rId38"/>
    <p:sldId id="582" r:id="rId39"/>
    <p:sldId id="263" r:id="rId40"/>
    <p:sldId id="599" r:id="rId41"/>
    <p:sldId id="558" r:id="rId42"/>
    <p:sldId id="559" r:id="rId43"/>
    <p:sldId id="565" r:id="rId44"/>
    <p:sldId id="563" r:id="rId45"/>
    <p:sldId id="566" r:id="rId46"/>
    <p:sldId id="564" r:id="rId47"/>
    <p:sldId id="568" r:id="rId48"/>
    <p:sldId id="569" r:id="rId49"/>
    <p:sldId id="571" r:id="rId50"/>
    <p:sldId id="572" r:id="rId51"/>
    <p:sldId id="570" r:id="rId52"/>
    <p:sldId id="573" r:id="rId53"/>
    <p:sldId id="574" r:id="rId54"/>
    <p:sldId id="575" r:id="rId55"/>
    <p:sldId id="576" r:id="rId56"/>
    <p:sldId id="577" r:id="rId57"/>
    <p:sldId id="583" r:id="rId58"/>
    <p:sldId id="580" r:id="rId59"/>
    <p:sldId id="581" r:id="rId60"/>
    <p:sldId id="584" r:id="rId61"/>
    <p:sldId id="264" r:id="rId62"/>
    <p:sldId id="586" r:id="rId63"/>
    <p:sldId id="589" r:id="rId64"/>
    <p:sldId id="590" r:id="rId65"/>
    <p:sldId id="588" r:id="rId66"/>
    <p:sldId id="595" r:id="rId67"/>
    <p:sldId id="591" r:id="rId68"/>
    <p:sldId id="592" r:id="rId69"/>
    <p:sldId id="593" r:id="rId70"/>
    <p:sldId id="594" r:id="rId71"/>
    <p:sldId id="587" r:id="rId72"/>
    <p:sldId id="600" r:id="rId73"/>
    <p:sldId id="265" r:id="rId74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718FA5-EDB9-3A48-9A4A-19E6C5836CF8}">
          <p14:sldIdLst>
            <p14:sldId id="256"/>
            <p14:sldId id="257"/>
            <p14:sldId id="260"/>
            <p14:sldId id="258"/>
            <p14:sldId id="261"/>
            <p14:sldId id="528"/>
            <p14:sldId id="530"/>
            <p14:sldId id="531"/>
            <p14:sldId id="262"/>
            <p14:sldId id="533"/>
            <p14:sldId id="532"/>
            <p14:sldId id="536"/>
            <p14:sldId id="535"/>
            <p14:sldId id="537"/>
            <p14:sldId id="538"/>
            <p14:sldId id="596"/>
            <p14:sldId id="534"/>
            <p14:sldId id="543"/>
            <p14:sldId id="597"/>
            <p14:sldId id="541"/>
            <p14:sldId id="544"/>
            <p14:sldId id="545"/>
            <p14:sldId id="546"/>
            <p14:sldId id="598"/>
            <p14:sldId id="542"/>
            <p14:sldId id="548"/>
            <p14:sldId id="549"/>
            <p14:sldId id="552"/>
            <p14:sldId id="553"/>
            <p14:sldId id="540"/>
            <p14:sldId id="554"/>
            <p14:sldId id="555"/>
            <p14:sldId id="556"/>
            <p14:sldId id="567"/>
            <p14:sldId id="560"/>
            <p14:sldId id="561"/>
            <p14:sldId id="562"/>
            <p14:sldId id="582"/>
            <p14:sldId id="263"/>
            <p14:sldId id="599"/>
            <p14:sldId id="558"/>
            <p14:sldId id="559"/>
            <p14:sldId id="565"/>
            <p14:sldId id="563"/>
            <p14:sldId id="566"/>
            <p14:sldId id="564"/>
            <p14:sldId id="568"/>
            <p14:sldId id="569"/>
            <p14:sldId id="571"/>
            <p14:sldId id="572"/>
            <p14:sldId id="570"/>
            <p14:sldId id="573"/>
            <p14:sldId id="574"/>
            <p14:sldId id="575"/>
            <p14:sldId id="576"/>
            <p14:sldId id="577"/>
            <p14:sldId id="583"/>
            <p14:sldId id="580"/>
            <p14:sldId id="581"/>
            <p14:sldId id="584"/>
            <p14:sldId id="264"/>
            <p14:sldId id="586"/>
            <p14:sldId id="589"/>
            <p14:sldId id="590"/>
            <p14:sldId id="588"/>
            <p14:sldId id="595"/>
            <p14:sldId id="591"/>
            <p14:sldId id="592"/>
            <p14:sldId id="593"/>
            <p14:sldId id="594"/>
            <p14:sldId id="587"/>
            <p14:sldId id="600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1"/>
    <p:restoredTop sz="94694"/>
  </p:normalViewPr>
  <p:slideViewPr>
    <p:cSldViewPr snapToGrid="0" snapToObjects="1">
      <p:cViewPr varScale="1">
        <p:scale>
          <a:sx n="106" d="100"/>
          <a:sy n="106" d="100"/>
        </p:scale>
        <p:origin x="216" y="9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A427-0A93-CB47-B043-796990BC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E572D-0CAF-4949-BF7B-0E7A3B3C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1BFF-9534-CC41-A9B0-5C069583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F33BE-2488-B54E-9717-1FA2230A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5EDA-12E1-CD44-B19E-79BB538D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44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0BDA7-A079-7B42-AB31-AC872D87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C54E3-EE50-8E49-A1D9-CDC997C5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EF58C-3DA0-9741-879F-D8141989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20440-09C2-3643-96F1-86408F5C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C0394-31C3-5644-915A-3D55363EC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490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0B269-D75B-3B4D-85E1-8E164A9C7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B473E-E3B3-0A4E-A531-C7265378A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9685-559B-7E47-A199-C36B43247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3B8D8-4E49-7B4A-9A57-A22C05B3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2D2B-1934-9E41-B048-CDE65F11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95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F9E5-028D-4648-A379-F26CB9B9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DAEF-0AB5-A84B-A291-D799A511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1725E-9AD0-004D-ADA8-4C1EEEF87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5BD85-250D-AC4D-A212-B42EDB9C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6D23D-E5A6-E048-97A0-3890677D9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144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B0067-FFF5-6F48-857B-38087293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0E29-91AB-6F4C-B256-A4435820E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E8DD3-434E-8D48-BE14-D78A8DD6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971F1-1578-2043-A0FC-91D412F0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7DE00-E09C-7947-AD16-8276715A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251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1225-8EE8-5645-8A42-7D39D8CAD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AE0D6-616D-C44C-8A73-6115AA209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F0602-FE21-C242-B1BC-DA2865120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0F80-F81C-7747-985D-521B59A36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35AF3-D4D7-D649-81A2-9DD7F310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4C94C-5958-354E-8DE6-CB712EE1E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4012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DFCF-C999-1A40-9E6F-0B0B5272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DD889-10F1-734D-893A-5BF0817BA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709AA-C3AA-BB47-ADC2-BB4A8156A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54B35-DEAE-AB45-90F6-2B0B31F01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E2FAF-7DED-6D48-A64D-1827529CA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5CE290-FD1F-0A4C-9E1D-CC35463D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BA9A3-4668-A242-9688-37BED066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24511-3212-6841-9B25-E3B7C750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096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8CFD-7041-9743-AB60-46BCBBE7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474AE-AB53-0240-951A-80758E2C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F1A21-49EC-F042-9B05-35BEFC20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EA3C3-B452-4B4B-ABB6-C3A2608A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052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51C1-F621-6F4C-B511-C38F2E2D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CB0A4-6A16-0841-A82C-AC5E1465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B8EFE-58DF-064E-A589-BE80C287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2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9C17-C5F9-1141-9B94-4F29CCFE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C882-9E7B-094D-9F50-A04CF3944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8929-0559-174B-B64F-07DCDBACC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CCBCA-AE1E-434F-9F14-A56D6643E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71867-B4B7-3641-9904-94321809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0593D-9E67-0C4C-B95E-5406F3E3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8515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8866-4D0B-0847-8D60-C5F8CB9D0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A3513-3B07-DC44-A674-2A7D242A7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4C957-8EDA-9C44-86B7-6D2CF9E3B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DDB3D-B96D-1947-A7B7-C788613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110E5-5D6A-4F4B-8168-5EF8F8B8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FF3AC-BAF8-C645-869C-44CDE6AAF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186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F6656C-1D41-3744-9E9A-DE0C1549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C9560-3401-A649-90DF-E89521358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3A191-798E-AD45-AC3A-EF79BC857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3B54F-661D-6444-9EE0-003D1CF56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8F9A-3024-4543-9FB2-9BFE867B1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19644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rekparker/delve" TargetMode="External"/><Relationship Id="rId2" Type="http://schemas.openxmlformats.org/officeDocument/2006/relationships/hyperlink" Target="https://golang.org/doc/gd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odoc.org/golang.org/x/tools/cmd/splitdwar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hyperlink" Target="https://golang.org/pkg/runtime/" TargetMode="External"/><Relationship Id="rId2" Type="http://schemas.openxmlformats.org/officeDocument/2006/relationships/hyperlink" Target="https://golang.org/pkg/runtime/pprof/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pkg/net/http/pprof/" TargetMode="Externa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hyperlink" Target="https://golang.org/pkg/runtime/" TargetMode="External"/><Relationship Id="rId2" Type="http://schemas.openxmlformats.org/officeDocument/2006/relationships/hyperlink" Target="https://golang.org/pkg/runtime/pprof/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golang.org/profiling-go-programs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pkg/net/http/pprof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Tracing_(software)" TargetMode="External"/><Relationship Id="rId2" Type="http://schemas.openxmlformats.org/officeDocument/2006/relationships/hyperlink" Target="https://en.wikipedia.org/wiki/Computer_programming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add?vals=1,2,4" TargetMode="Externa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74137-885F-4741-AAFE-A4CB3BC74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3" r="7859" b="5652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13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Diagnose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your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Golang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anytime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anywhere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l-PL" sz="200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</p:spTree>
    <p:extLst>
      <p:ext uri="{BB962C8B-B14F-4D97-AF65-F5344CB8AC3E}">
        <p14:creationId xmlns:p14="http://schemas.microsoft.com/office/powerpoint/2010/main" val="120808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6"/>
            <a:ext cx="10515600" cy="51379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875490"/>
            <a:ext cx="10889689" cy="5700407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got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can't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%s,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skipping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else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properly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"temp sum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%d of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i+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4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771671C6-50A0-934E-B98B-703CEB9E690A}"/>
              </a:ext>
            </a:extLst>
          </p:cNvPr>
          <p:cNvSpPr/>
          <p:nvPr/>
        </p:nvSpPr>
        <p:spPr>
          <a:xfrm>
            <a:off x="6274340" y="1951207"/>
            <a:ext cx="2898842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15C1D003-416C-3648-9742-267EAE7A708D}"/>
              </a:ext>
            </a:extLst>
          </p:cNvPr>
          <p:cNvSpPr/>
          <p:nvPr/>
        </p:nvSpPr>
        <p:spPr>
          <a:xfrm>
            <a:off x="8881353" y="3234447"/>
            <a:ext cx="291830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6732FAD7-90CB-C04E-9ADC-306B3BB9A09E}"/>
              </a:ext>
            </a:extLst>
          </p:cNvPr>
          <p:cNvSpPr/>
          <p:nvPr/>
        </p:nvSpPr>
        <p:spPr>
          <a:xfrm>
            <a:off x="6828817" y="3895116"/>
            <a:ext cx="2344364" cy="18523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66163F9F-EEEA-8647-A894-C92B4BC7B91D}"/>
              </a:ext>
            </a:extLst>
          </p:cNvPr>
          <p:cNvSpPr/>
          <p:nvPr/>
        </p:nvSpPr>
        <p:spPr>
          <a:xfrm>
            <a:off x="8249056" y="4760069"/>
            <a:ext cx="92412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37E76F-7E32-B040-A3E0-E41384118EA3}"/>
              </a:ext>
            </a:extLst>
          </p:cNvPr>
          <p:cNvSpPr/>
          <p:nvPr/>
        </p:nvSpPr>
        <p:spPr>
          <a:xfrm>
            <a:off x="9075902" y="1410510"/>
            <a:ext cx="97279" cy="40758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89710E-3020-3741-B207-642774E2898E}"/>
              </a:ext>
            </a:extLst>
          </p:cNvPr>
          <p:cNvSpPr txBox="1"/>
          <p:nvPr/>
        </p:nvSpPr>
        <p:spPr>
          <a:xfrm>
            <a:off x="9299627" y="2828835"/>
            <a:ext cx="194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/>
              <a:t>That’s</a:t>
            </a:r>
            <a:r>
              <a:rPr lang="pl-PL" sz="2400" dirty="0"/>
              <a:t> </a:t>
            </a:r>
            <a:r>
              <a:rPr lang="pl-PL" sz="2400" dirty="0" err="1"/>
              <a:t>what</a:t>
            </a:r>
            <a:r>
              <a:rPr lang="pl-PL" sz="2400" dirty="0"/>
              <a:t> real HACKER </a:t>
            </a:r>
            <a:r>
              <a:rPr lang="pl-PL" sz="2400" dirty="0" err="1"/>
              <a:t>does</a:t>
            </a:r>
            <a:r>
              <a:rPr lang="pl-PL" sz="2400" dirty="0"/>
              <a:t> !!!!!!!!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CE593DB1-A038-1940-9939-28385CA5CCC4}"/>
              </a:ext>
            </a:extLst>
          </p:cNvPr>
          <p:cNvSpPr/>
          <p:nvPr/>
        </p:nvSpPr>
        <p:spPr>
          <a:xfrm>
            <a:off x="5719864" y="1332284"/>
            <a:ext cx="3453317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2392FD71-59E0-F249-92BF-8BF451A3FFAF}"/>
              </a:ext>
            </a:extLst>
          </p:cNvPr>
          <p:cNvSpPr/>
          <p:nvPr/>
        </p:nvSpPr>
        <p:spPr>
          <a:xfrm>
            <a:off x="6546715" y="5402094"/>
            <a:ext cx="262646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3591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4" grpId="0" animBg="1"/>
      <p:bldP spid="12" grpId="0"/>
      <p:bldP spid="3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DE301-1BF7-2C4B-8D10-7C6037B70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163" b="85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can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do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better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954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users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mostly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the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following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debuggers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r>
              <a:rPr lang="pl-PL" dirty="0">
                <a:hlinkClick r:id="rId2"/>
              </a:rPr>
              <a:t>GDB</a:t>
            </a:r>
            <a:r>
              <a:rPr lang="pl-PL" dirty="0"/>
              <a:t>: Go </a:t>
            </a:r>
            <a:r>
              <a:rPr lang="pl-PL" dirty="0" err="1"/>
              <a:t>provides</a:t>
            </a:r>
            <a:r>
              <a:rPr lang="pl-PL" dirty="0"/>
              <a:t> GDB </a:t>
            </a:r>
            <a:r>
              <a:rPr lang="pl-PL" dirty="0" err="1"/>
              <a:t>support</a:t>
            </a:r>
            <a:r>
              <a:rPr lang="pl-PL" dirty="0"/>
              <a:t> via the standard Go </a:t>
            </a:r>
            <a:r>
              <a:rPr lang="pl-PL" dirty="0" err="1"/>
              <a:t>compiler</a:t>
            </a:r>
            <a:r>
              <a:rPr lang="pl-PL" dirty="0"/>
              <a:t> and </a:t>
            </a:r>
            <a:r>
              <a:rPr lang="pl-PL" dirty="0" err="1"/>
              <a:t>Gccgo</a:t>
            </a:r>
            <a:r>
              <a:rPr lang="pl-PL" dirty="0"/>
              <a:t>. The </a:t>
            </a:r>
            <a:r>
              <a:rPr lang="pl-PL" dirty="0" err="1"/>
              <a:t>stack</a:t>
            </a:r>
            <a:r>
              <a:rPr lang="pl-PL" dirty="0"/>
              <a:t> management, </a:t>
            </a:r>
            <a:r>
              <a:rPr lang="pl-PL" dirty="0" err="1"/>
              <a:t>threading</a:t>
            </a:r>
            <a:r>
              <a:rPr lang="pl-PL" dirty="0"/>
              <a:t>, and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contain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differ</a:t>
            </a:r>
            <a:r>
              <a:rPr lang="pl-PL" dirty="0"/>
              <a:t> </a:t>
            </a:r>
            <a:r>
              <a:rPr lang="pl-PL" dirty="0" err="1"/>
              <a:t>enough</a:t>
            </a:r>
            <a:r>
              <a:rPr lang="pl-PL" dirty="0"/>
              <a:t> from the </a:t>
            </a:r>
            <a:r>
              <a:rPr lang="pl-PL" dirty="0" err="1"/>
              <a:t>execution</a:t>
            </a:r>
            <a:r>
              <a:rPr lang="pl-PL" dirty="0"/>
              <a:t> model GDB </a:t>
            </a:r>
            <a:r>
              <a:rPr lang="pl-PL" dirty="0" err="1"/>
              <a:t>expects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confuse</a:t>
            </a:r>
            <a:r>
              <a:rPr lang="pl-PL" dirty="0"/>
              <a:t> the </a:t>
            </a:r>
            <a:r>
              <a:rPr lang="pl-PL" dirty="0" err="1"/>
              <a:t>debugger</a:t>
            </a:r>
            <a:r>
              <a:rPr lang="pl-PL" dirty="0"/>
              <a:t>,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the program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compiled</a:t>
            </a:r>
            <a:r>
              <a:rPr lang="pl-PL" dirty="0"/>
              <a:t> with </a:t>
            </a:r>
            <a:r>
              <a:rPr lang="pl-PL" dirty="0" err="1"/>
              <a:t>gccgo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Delve</a:t>
            </a:r>
            <a:r>
              <a:rPr lang="pl-PL" dirty="0"/>
              <a:t>: Delve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debugger</a:t>
            </a:r>
            <a:r>
              <a:rPr lang="pl-PL" dirty="0"/>
              <a:t> for the Go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. It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Go’s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concepts</a:t>
            </a:r>
            <a:r>
              <a:rPr lang="pl-PL" dirty="0"/>
              <a:t> and </a:t>
            </a: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types</a:t>
            </a:r>
            <a:r>
              <a:rPr lang="pl-PL" dirty="0"/>
              <a:t>. Delve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trying</a:t>
            </a:r>
            <a:r>
              <a:rPr lang="pl-PL" dirty="0"/>
              <a:t> to be a </a:t>
            </a:r>
            <a:r>
              <a:rPr lang="pl-PL" dirty="0" err="1"/>
              <a:t>fully</a:t>
            </a:r>
            <a:r>
              <a:rPr lang="pl-PL" dirty="0"/>
              <a:t> </a:t>
            </a:r>
            <a:r>
              <a:rPr lang="pl-PL" dirty="0" err="1"/>
              <a:t>featured</a:t>
            </a:r>
            <a:r>
              <a:rPr lang="pl-PL" dirty="0"/>
              <a:t> </a:t>
            </a:r>
            <a:r>
              <a:rPr lang="pl-PL" dirty="0" err="1"/>
              <a:t>reliable</a:t>
            </a:r>
            <a:r>
              <a:rPr lang="pl-PL" dirty="0"/>
              <a:t> </a:t>
            </a:r>
            <a:r>
              <a:rPr lang="pl-PL" dirty="0" err="1"/>
              <a:t>debugger</a:t>
            </a:r>
            <a:r>
              <a:rPr lang="pl-PL" dirty="0"/>
              <a:t> for Go </a:t>
            </a:r>
            <a:r>
              <a:rPr lang="pl-PL" dirty="0" err="1"/>
              <a:t>programs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237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390"/>
            <a:ext cx="10515600" cy="704918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GDB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DBA436-6B00-7645-90A1-223AABF0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5" y="0"/>
            <a:ext cx="1143506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4C8A47-7A85-1B43-9FB1-D1247EF72469}"/>
              </a:ext>
            </a:extLst>
          </p:cNvPr>
          <p:cNvSpPr/>
          <p:nvPr/>
        </p:nvSpPr>
        <p:spPr>
          <a:xfrm>
            <a:off x="-1" y="0"/>
            <a:ext cx="12191999" cy="426071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8C7BF0-127F-634C-8BA4-50F78788E8DF}"/>
              </a:ext>
            </a:extLst>
          </p:cNvPr>
          <p:cNvSpPr/>
          <p:nvPr/>
        </p:nvSpPr>
        <p:spPr>
          <a:xfrm>
            <a:off x="6819089" y="4260716"/>
            <a:ext cx="5372912" cy="22373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7B72CB-7059-BA42-A516-6739B94775C8}"/>
              </a:ext>
            </a:extLst>
          </p:cNvPr>
          <p:cNvSpPr/>
          <p:nvPr/>
        </p:nvSpPr>
        <p:spPr>
          <a:xfrm>
            <a:off x="378465" y="4484452"/>
            <a:ext cx="11813534" cy="953310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346B7E-6DEB-5744-806B-10E888D4BC6A}"/>
              </a:ext>
            </a:extLst>
          </p:cNvPr>
          <p:cNvSpPr/>
          <p:nvPr/>
        </p:nvSpPr>
        <p:spPr>
          <a:xfrm>
            <a:off x="4314925" y="5437762"/>
            <a:ext cx="7877073" cy="223736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EDFFB4-A523-8F46-B85F-EBFBD1D6507F}"/>
              </a:ext>
            </a:extLst>
          </p:cNvPr>
          <p:cNvSpPr/>
          <p:nvPr/>
        </p:nvSpPr>
        <p:spPr>
          <a:xfrm>
            <a:off x="378464" y="5661498"/>
            <a:ext cx="11813535" cy="1196502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2A9D62-32C8-3045-BD0A-E2EC8E2E6B8F}"/>
              </a:ext>
            </a:extLst>
          </p:cNvPr>
          <p:cNvSpPr/>
          <p:nvPr/>
        </p:nvSpPr>
        <p:spPr>
          <a:xfrm>
            <a:off x="0" y="4260714"/>
            <a:ext cx="378463" cy="259728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8917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25BAB6-BA4A-5548-8444-D7604C3B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C0C8D-A2A4-C441-ACBC-B597A2BBB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184" y="2358476"/>
            <a:ext cx="7423632" cy="2141047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906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Delve </a:t>
            </a:r>
            <a:r>
              <a:rPr lang="pl-PL" i="1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flow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102FD-33A3-274E-88A3-80A20B817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47" y="2515905"/>
            <a:ext cx="10515600" cy="1628078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program in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suitable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previously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program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the program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begin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8" y="1144437"/>
            <a:ext cx="10515600" cy="52322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00B050"/>
                </a:solidFill>
              </a:rPr>
              <a:t>$ dlv 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github.com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mateuszdyminski</a:t>
            </a:r>
            <a:r>
              <a:rPr lang="pl-PL" sz="2800" dirty="0">
                <a:solidFill>
                  <a:srgbClr val="00B050"/>
                </a:solidFill>
              </a:rPr>
              <a:t>/go-</a:t>
            </a:r>
            <a:r>
              <a:rPr lang="pl-PL" sz="2800" dirty="0" err="1">
                <a:solidFill>
                  <a:srgbClr val="00B050"/>
                </a:solidFill>
              </a:rPr>
              <a:t>diagnose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endParaRPr lang="pl-PL" sz="28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1830171"/>
            <a:ext cx="7077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Invoking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command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Delve to:</a:t>
            </a:r>
            <a:endParaRPr lang="pl-PL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0BDE8D-0E22-E94B-8279-7F200088469F}"/>
              </a:ext>
            </a:extLst>
          </p:cNvPr>
          <p:cNvSpPr txBox="1"/>
          <p:nvPr/>
        </p:nvSpPr>
        <p:spPr>
          <a:xfrm>
            <a:off x="835847" y="4251558"/>
            <a:ext cx="1051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Now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first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beginning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program's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initialization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someplace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you're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want to set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breakpoint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continue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point.</a:t>
            </a:r>
          </a:p>
          <a:p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240891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028810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03FD-56EB-DF42-834D-481C0EF80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721" r="1" b="335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</a:t>
            </a:r>
          </a:p>
        </p:txBody>
      </p:sp>
    </p:spTree>
    <p:extLst>
      <p:ext uri="{BB962C8B-B14F-4D97-AF65-F5344CB8AC3E}">
        <p14:creationId xmlns:p14="http://schemas.microsoft.com/office/powerpoint/2010/main" val="15862989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317679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go </a:t>
            </a:r>
            <a:r>
              <a:rPr lang="pl-PL" sz="2700" dirty="0" err="1">
                <a:solidFill>
                  <a:srgbClr val="00B050"/>
                </a:solidFill>
              </a:rPr>
              <a:t>build</a:t>
            </a:r>
            <a:r>
              <a:rPr lang="pl-PL" sz="2700" dirty="0">
                <a:solidFill>
                  <a:srgbClr val="00B050"/>
                </a:solidFill>
              </a:rPr>
              <a:t> -</a:t>
            </a:r>
            <a:r>
              <a:rPr lang="pl-PL" sz="2700" dirty="0" err="1">
                <a:solidFill>
                  <a:srgbClr val="00B050"/>
                </a:solidFill>
              </a:rPr>
              <a:t>gcflags</a:t>
            </a:r>
            <a:r>
              <a:rPr lang="pl-PL" sz="2700" dirty="0">
                <a:solidFill>
                  <a:srgbClr val="00B050"/>
                </a:solidFill>
              </a:rPr>
              <a:t> "</a:t>
            </a:r>
            <a:r>
              <a:rPr lang="pl-PL" sz="2700" dirty="0" err="1">
                <a:solidFill>
                  <a:srgbClr val="00B050"/>
                </a:solidFill>
              </a:rPr>
              <a:t>all</a:t>
            </a:r>
            <a:r>
              <a:rPr lang="pl-PL" sz="2700" dirty="0">
                <a:solidFill>
                  <a:srgbClr val="00B050"/>
                </a:solidFill>
              </a:rPr>
              <a:t>=-N -l" -</a:t>
            </a:r>
            <a:r>
              <a:rPr lang="pl-PL" sz="2700" dirty="0" err="1">
                <a:solidFill>
                  <a:srgbClr val="00B050"/>
                </a:solidFill>
              </a:rPr>
              <a:t>ldflags</a:t>
            </a:r>
            <a:r>
              <a:rPr lang="pl-PL" sz="2700" dirty="0">
                <a:solidFill>
                  <a:srgbClr val="00B050"/>
                </a:solidFill>
              </a:rPr>
              <a:t>=-</a:t>
            </a:r>
            <a:r>
              <a:rPr lang="pl-PL" sz="2700" dirty="0" err="1">
                <a:solidFill>
                  <a:srgbClr val="00B050"/>
                </a:solidFill>
              </a:rPr>
              <a:t>compressdwarf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false</a:t>
            </a:r>
            <a:r>
              <a:rPr lang="pl-PL" sz="2700" dirty="0">
                <a:solidFill>
                  <a:srgbClr val="00B050"/>
                </a:solidFill>
              </a:rPr>
              <a:t> -o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 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794459"/>
            <a:ext cx="6175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flags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2AB2F1-8A66-6645-B841-1AC0E9A044A7}"/>
              </a:ext>
            </a:extLst>
          </p:cNvPr>
          <p:cNvSpPr txBox="1"/>
          <p:nvPr/>
        </p:nvSpPr>
        <p:spPr>
          <a:xfrm>
            <a:off x="1156859" y="1880935"/>
            <a:ext cx="10194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"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=-N -l”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disables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inlining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and most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952CE8-6B6B-6B43-B7B5-8DA78E882DFA}"/>
              </a:ext>
            </a:extLst>
          </p:cNvPr>
          <p:cNvSpPr txBox="1"/>
          <p:nvPr/>
        </p:nvSpPr>
        <p:spPr>
          <a:xfrm>
            <a:off x="1156859" y="2291772"/>
            <a:ext cx="101945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Go 1.11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reduce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sizes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natively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by Delve, but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neither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nor GDB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info 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macOS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GDB,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there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workarounds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 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000" u="sng" dirty="0"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splitdwarf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25BEB-64FC-2B4E-AAB8-E6935C4BFB53}"/>
              </a:ext>
            </a:extLst>
          </p:cNvPr>
          <p:cNvSpPr txBox="1"/>
          <p:nvPr/>
        </p:nvSpPr>
        <p:spPr>
          <a:xfrm>
            <a:off x="835847" y="3615211"/>
            <a:ext cx="3038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2. Run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endParaRPr lang="pl-PL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7B376-3AFC-A946-A911-79E58D2D2D83}"/>
              </a:ext>
            </a:extLst>
          </p:cNvPr>
          <p:cNvSpPr txBox="1"/>
          <p:nvPr/>
        </p:nvSpPr>
        <p:spPr>
          <a:xfrm>
            <a:off x="818214" y="4782852"/>
            <a:ext cx="6210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3. Run Delve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headless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mode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371B0-62A9-2E40-8B6E-FD3CE1DBFEA3}"/>
              </a:ext>
            </a:extLst>
          </p:cNvPr>
          <p:cNvSpPr txBox="1"/>
          <p:nvPr/>
        </p:nvSpPr>
        <p:spPr>
          <a:xfrm>
            <a:off x="835847" y="5358552"/>
            <a:ext cx="10515600" cy="92333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dlv </a:t>
            </a:r>
            <a:r>
              <a:rPr lang="pl-PL" sz="2700" dirty="0" err="1">
                <a:solidFill>
                  <a:srgbClr val="00B050"/>
                </a:solidFill>
              </a:rPr>
              <a:t>attach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headless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listen</a:t>
            </a:r>
            <a:r>
              <a:rPr lang="pl-PL" sz="2700" dirty="0">
                <a:solidFill>
                  <a:srgbClr val="00B050"/>
                </a:solidFill>
              </a:rPr>
              <a:t>=:2345 --log --</a:t>
            </a:r>
            <a:r>
              <a:rPr lang="pl-PL" sz="2700" dirty="0" err="1">
                <a:solidFill>
                  <a:srgbClr val="00B050"/>
                </a:solidFill>
              </a:rPr>
              <a:t>api</a:t>
            </a:r>
            <a:r>
              <a:rPr lang="pl-PL" sz="2700" dirty="0">
                <a:solidFill>
                  <a:srgbClr val="00B050"/>
                </a:solidFill>
              </a:rPr>
              <a:t>-version=2 --</a:t>
            </a:r>
            <a:r>
              <a:rPr lang="pl-PL" sz="2700" dirty="0" err="1">
                <a:solidFill>
                  <a:srgbClr val="00B050"/>
                </a:solidFill>
              </a:rPr>
              <a:t>accept-multiclient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true</a:t>
            </a:r>
            <a:r>
              <a:rPr lang="pl-PL" sz="2700" dirty="0">
                <a:solidFill>
                  <a:srgbClr val="00B050"/>
                </a:solidFill>
              </a:rPr>
              <a:t> $(</a:t>
            </a:r>
            <a:r>
              <a:rPr lang="pl-PL" sz="2700" dirty="0" err="1">
                <a:solidFill>
                  <a:srgbClr val="00B050"/>
                </a:solidFill>
              </a:rPr>
              <a:t>pgrep</a:t>
            </a:r>
            <a:r>
              <a:rPr lang="pl-PL" sz="2700" dirty="0">
                <a:solidFill>
                  <a:srgbClr val="00B050"/>
                </a:solidFill>
              </a:rPr>
              <a:t>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39B99-FD1E-774D-A3CD-1C8ED62E4BF3}"/>
              </a:ext>
            </a:extLst>
          </p:cNvPr>
          <p:cNvSpPr txBox="1"/>
          <p:nvPr/>
        </p:nvSpPr>
        <p:spPr>
          <a:xfrm>
            <a:off x="835847" y="4125290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./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73FC15-C00D-8149-9E2D-7B47B99984DA}"/>
              </a:ext>
            </a:extLst>
          </p:cNvPr>
          <p:cNvSpPr txBox="1"/>
          <p:nvPr/>
        </p:nvSpPr>
        <p:spPr>
          <a:xfrm>
            <a:off x="818214" y="6334780"/>
            <a:ext cx="6684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4.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IDE Debugger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65524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9" grpId="0"/>
      <p:bldP spid="10" grpId="0"/>
      <p:bldP spid="11" grpId="0"/>
      <p:bldP spid="12" grpId="0"/>
      <p:bldP spid="13" grpId="0" animBg="1"/>
      <p:bldP spid="14" grpId="0" animBg="1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91847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0F9-0CD6-5F49-BCBC-42D73F00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Whoami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Mateusz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Dymiński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9+ exp with Java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One of the organizer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Github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Twitter: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LinkedIn: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5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A7CF8-B404-0D4B-A057-63458910DD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554" b="2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 </a:t>
            </a:r>
            <a:r>
              <a:rPr lang="pl-PL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in Docker</a:t>
            </a:r>
          </a:p>
        </p:txBody>
      </p:sp>
    </p:spTree>
    <p:extLst>
      <p:ext uri="{BB962C8B-B14F-4D97-AF65-F5344CB8AC3E}">
        <p14:creationId xmlns:p14="http://schemas.microsoft.com/office/powerpoint/2010/main" val="25082340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566934"/>
            <a:ext cx="10515600" cy="501675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FROM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golang:1.12.5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Delve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-u -v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derekparker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delve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/dlv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40000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WORKDIR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/go/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diagnose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ADD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main.go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build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gcflags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all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=-N -l"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8081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[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"dlv"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exec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"/go/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listen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=:40000"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headless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-version=2"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"--log"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5195003" y="1010087"/>
            <a:ext cx="17972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Dockerfile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28436C4D-90DF-394F-BA00-5939D514D430}"/>
              </a:ext>
            </a:extLst>
          </p:cNvPr>
          <p:cNvSpPr/>
          <p:nvPr/>
        </p:nvSpPr>
        <p:spPr>
          <a:xfrm>
            <a:off x="3161488" y="4873557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B4A6F996-6E4D-E444-B182-DBC228FDF28F}"/>
              </a:ext>
            </a:extLst>
          </p:cNvPr>
          <p:cNvSpPr/>
          <p:nvPr/>
        </p:nvSpPr>
        <p:spPr>
          <a:xfrm>
            <a:off x="7467599" y="4873556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334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07111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727893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1069476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6E9627-0149-7A46-A81F-CCA9B4ED7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373" y="3429000"/>
            <a:ext cx="8352547" cy="33452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A65A35-FA54-784B-B380-6031D9270B49}"/>
              </a:ext>
            </a:extLst>
          </p:cNvPr>
          <p:cNvSpPr txBox="1"/>
          <p:nvPr/>
        </p:nvSpPr>
        <p:spPr>
          <a:xfrm>
            <a:off x="835847" y="2701716"/>
            <a:ext cx="2800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:/</a:t>
            </a:r>
          </a:p>
        </p:txBody>
      </p:sp>
    </p:spTree>
    <p:extLst>
      <p:ext uri="{BB962C8B-B14F-4D97-AF65-F5344CB8AC3E}">
        <p14:creationId xmlns:p14="http://schemas.microsoft.com/office/powerpoint/2010/main" val="417967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74574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3274591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40000:40000 --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security-opt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seccomp:unconfined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2372982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802364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8092167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C326D-03E5-CC49-BCBA-D2E8A8AC6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4750" b="30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</a:p>
        </p:txBody>
      </p:sp>
    </p:spTree>
    <p:extLst>
      <p:ext uri="{BB962C8B-B14F-4D97-AF65-F5344CB8AC3E}">
        <p14:creationId xmlns:p14="http://schemas.microsoft.com/office/powerpoint/2010/main" val="18112675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/>
          <a:lstStyle/>
          <a:p>
            <a:pPr marL="457200" indent="-457200"/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Sometimes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happend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457200" indent="-457200"/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obtain</a:t>
            </a:r>
            <a:r>
              <a:rPr lang="pl-PL" dirty="0"/>
              <a:t> </a:t>
            </a:r>
            <a:r>
              <a:rPr lang="pl-PL" dirty="0" err="1">
                <a:solidFill>
                  <a:schemeClr val="accent4"/>
                </a:solidFill>
              </a:rPr>
              <a:t>core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 err="1">
                <a:solidFill>
                  <a:schemeClr val="accent4"/>
                </a:solidFill>
              </a:rPr>
              <a:t>files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/>
              <a:t>from Go </a:t>
            </a:r>
            <a:r>
              <a:rPr lang="pl-PL" dirty="0" err="1"/>
              <a:t>programs</a:t>
            </a:r>
            <a:r>
              <a:rPr lang="pl-PL" dirty="0"/>
              <a:t> and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delve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gdb</a:t>
            </a:r>
            <a:r>
              <a:rPr lang="pl-PL" dirty="0"/>
              <a:t> to </a:t>
            </a:r>
            <a:r>
              <a:rPr lang="pl-PL" dirty="0" err="1"/>
              <a:t>debug</a:t>
            </a:r>
            <a:r>
              <a:rPr lang="pl-PL" dirty="0"/>
              <a:t>.</a:t>
            </a:r>
          </a:p>
          <a:p>
            <a:pPr marL="457200" indent="-457200"/>
            <a:r>
              <a:rPr lang="pl-PL" dirty="0"/>
              <a:t>A </a:t>
            </a:r>
            <a:r>
              <a:rPr lang="pl-PL" dirty="0" err="1"/>
              <a:t>core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file </a:t>
            </a:r>
            <a:r>
              <a:rPr lang="pl-PL" dirty="0" err="1"/>
              <a:t>is</a:t>
            </a:r>
            <a:r>
              <a:rPr lang="pl-PL" dirty="0"/>
              <a:t> a file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contains</a:t>
            </a:r>
            <a:r>
              <a:rPr lang="pl-PL" dirty="0"/>
              <a:t> the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of a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and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status.</a:t>
            </a: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77112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2194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Core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File – How to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869"/>
            <a:ext cx="10515600" cy="18482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these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basically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written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disk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doesn’t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default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but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gives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Ctrl+backslash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GOTRACEBACK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env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variable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set to “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”.</a:t>
            </a: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AA0D8B-DBA2-1A4A-9F81-D85F78F3517B}"/>
              </a:ext>
            </a:extLst>
          </p:cNvPr>
          <p:cNvSpPr txBox="1"/>
          <p:nvPr/>
        </p:nvSpPr>
        <p:spPr>
          <a:xfrm>
            <a:off x="835846" y="2880104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GOTRACEBACK=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crash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Ctrl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+\)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5847" y="560313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&amp;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3214 # 3214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the PID of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D6E52-DD3D-154B-BF7E-F429E48D18AF}"/>
              </a:ext>
            </a:extLst>
          </p:cNvPr>
          <p:cNvSpPr txBox="1"/>
          <p:nvPr/>
        </p:nvSpPr>
        <p:spPr>
          <a:xfrm>
            <a:off x="835847" y="4218136"/>
            <a:ext cx="10515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Another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retrieve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kill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With </a:t>
            </a:r>
            <a:r>
              <a:rPr lang="pl-PL" sz="2800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start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706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7487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8199" y="3085105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dlv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/app-mac-99182-20190611T210621Z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E7EE74-4157-8445-80BE-39AA48F02648}"/>
              </a:ext>
            </a:extLst>
          </p:cNvPr>
          <p:cNvSpPr txBox="1"/>
          <p:nvPr/>
        </p:nvSpPr>
        <p:spPr>
          <a:xfrm>
            <a:off x="838200" y="2110902"/>
            <a:ext cx="105156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next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step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load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file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start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analyzing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57FF51-6049-2041-BB02-E3FE3BDFED1E}"/>
              </a:ext>
            </a:extLst>
          </p:cNvPr>
          <p:cNvSpPr/>
          <p:nvPr/>
        </p:nvSpPr>
        <p:spPr>
          <a:xfrm>
            <a:off x="838199" y="4400654"/>
            <a:ext cx="105155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typical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interactive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backtrace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list,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variables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disabled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given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not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currently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proces.</a:t>
            </a:r>
          </a:p>
        </p:txBody>
      </p:sp>
    </p:spTree>
    <p:extLst>
      <p:ext uri="{BB962C8B-B14F-4D97-AF65-F5344CB8AC3E}">
        <p14:creationId xmlns:p14="http://schemas.microsoft.com/office/powerpoint/2010/main" val="29974688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12032" y="24065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227417"/>
            <a:ext cx="9144000" cy="104690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 -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744FD067-E040-074C-9393-9E0C624BC943}"/>
              </a:ext>
            </a:extLst>
          </p:cNvPr>
          <p:cNvSpPr txBox="1">
            <a:spLocks/>
          </p:cNvSpPr>
          <p:nvPr/>
        </p:nvSpPr>
        <p:spPr>
          <a:xfrm>
            <a:off x="945205" y="18659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96271-232F-9B45-A4C1-C2BA129A715D}"/>
              </a:ext>
            </a:extLst>
          </p:cNvPr>
          <p:cNvSpPr txBox="1">
            <a:spLocks/>
          </p:cNvSpPr>
          <p:nvPr/>
        </p:nvSpPr>
        <p:spPr>
          <a:xfrm>
            <a:off x="1097605" y="20183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Application(non-Docker)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pretty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straighforward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but: 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stops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entire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restart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everytime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in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dedicated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image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run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unsecure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98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800" dirty="0">
                <a:latin typeface="Roboto" panose="02000000000000000000" pitchFamily="2" charset="0"/>
                <a:ea typeface="Roboto" panose="02000000000000000000" pitchFamily="2" charset="0"/>
              </a:rPr>
              <a:t>github.com/mateuszdyminski/go-diagnose</a:t>
            </a:r>
          </a:p>
        </p:txBody>
      </p:sp>
    </p:spTree>
    <p:extLst>
      <p:ext uri="{BB962C8B-B14F-4D97-AF65-F5344CB8AC3E}">
        <p14:creationId xmlns:p14="http://schemas.microsoft.com/office/powerpoint/2010/main" val="191205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0849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tools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costs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of a Go program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such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usage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frequently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called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identify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sections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of a Go program.</a:t>
            </a:r>
          </a:p>
        </p:txBody>
      </p:sp>
    </p:spTree>
    <p:extLst>
      <p:ext uri="{BB962C8B-B14F-4D97-AF65-F5344CB8AC3E}">
        <p14:creationId xmlns:p14="http://schemas.microsoft.com/office/powerpoint/2010/main" val="222352053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visualization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data.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built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to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runtime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120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sampling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Heap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allocation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threadcreate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goroutine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mutex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etc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through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runtime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packages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796625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Multiple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-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cpuprofile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-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memprofile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flags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import _ </a:t>
            </a:r>
            <a:r>
              <a:rPr lang="pl-PL" u="sng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net/http/pprof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Start the profile from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calling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runtime.StartCPUProfile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runtime.WriteHeapProfile</a:t>
            </a:r>
            <a:endParaRPr lang="pl-PL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83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import</a:t>
            </a:r>
          </a:p>
        </p:txBody>
      </p:sp>
    </p:spTree>
    <p:extLst>
      <p:ext uri="{BB962C8B-B14F-4D97-AF65-F5344CB8AC3E}">
        <p14:creationId xmlns:p14="http://schemas.microsoft.com/office/powerpoint/2010/main" val="177914887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6024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_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/profile/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handlers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":8090"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27484711-1953-0D46-AFDA-F6C759149FBC}"/>
              </a:ext>
            </a:extLst>
          </p:cNvPr>
          <p:cNvSpPr/>
          <p:nvPr/>
        </p:nvSpPr>
        <p:spPr>
          <a:xfrm>
            <a:off x="4319081" y="1406046"/>
            <a:ext cx="2393004" cy="6573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205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3823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3C8A79-9C3A-8744-9A54-6726D401D118}"/>
              </a:ext>
            </a:extLst>
          </p:cNvPr>
          <p:cNvSpPr txBox="1"/>
          <p:nvPr/>
        </p:nvSpPr>
        <p:spPr>
          <a:xfrm>
            <a:off x="838200" y="1479386"/>
            <a:ext cx="1037941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mechanism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dangerously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simple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 It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one import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which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anywhere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!</a:t>
            </a:r>
          </a:p>
          <a:p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Security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issues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Function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names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and file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paths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revealed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may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reveal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business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sensitive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(for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traffic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to a web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285750" indent="-285750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degrades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performance,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providing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vector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for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DoS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attack</a:t>
            </a:r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24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Depending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leaving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may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necessarily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a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critical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security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hole. At a minimum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it’s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inadvisable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, but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 be much </a:t>
            </a:r>
            <a:r>
              <a:rPr lang="pl-PL" sz="2400" dirty="0" err="1">
                <a:latin typeface="Roboto" panose="02000000000000000000" pitchFamily="2" charset="0"/>
                <a:ea typeface="Roboto" panose="02000000000000000000" pitchFamily="2" charset="0"/>
              </a:rPr>
              <a:t>worse</a:t>
            </a:r>
            <a:r>
              <a:rPr lang="pl-PL" sz="24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861710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"/>
            <a:ext cx="10515600" cy="764531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pprof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NewServeMux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pprof.Index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cmdline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pprof.Cmdline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"/profile"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pprof.Profile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"/symbol"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pprof.Symbol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trace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pprof.Trace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profile 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on port 1337"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":1337"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mux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}()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6A9955"/>
                </a:solidFill>
                <a:latin typeface="Menlo" panose="020B0609030804020204" pitchFamily="49" charset="0"/>
              </a:rPr>
              <a:t>// register </a:t>
            </a:r>
            <a:r>
              <a:rPr lang="pl-PL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handlers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E95C7988-2639-2540-87BC-39195E487F1A}"/>
              </a:ext>
            </a:extLst>
          </p:cNvPr>
          <p:cNvSpPr/>
          <p:nvPr/>
        </p:nvSpPr>
        <p:spPr>
          <a:xfrm>
            <a:off x="7976682" y="1449421"/>
            <a:ext cx="350196" cy="2723745"/>
          </a:xfrm>
          <a:prstGeom prst="rightBrace">
            <a:avLst>
              <a:gd name="adj1" fmla="val 8333"/>
              <a:gd name="adj2" fmla="val 50714"/>
            </a:avLst>
          </a:prstGeom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B2127-B466-7643-87E9-3E7E9DE096C8}"/>
              </a:ext>
            </a:extLst>
          </p:cNvPr>
          <p:cNvSpPr txBox="1"/>
          <p:nvPr/>
        </p:nvSpPr>
        <p:spPr>
          <a:xfrm>
            <a:off x="8579796" y="2457350"/>
            <a:ext cx="21011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7995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567577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- web: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15611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-http :8091 -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/profile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37E2DC-BBB8-D642-8A8C-F043800A1ACA}"/>
              </a:ext>
            </a:extLst>
          </p:cNvPr>
          <p:cNvSpPr txBox="1"/>
          <p:nvPr/>
        </p:nvSpPr>
        <p:spPr>
          <a:xfrm>
            <a:off x="838200" y="5290423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compare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C116B6-0AC9-2B4D-89B0-3537E1467249}"/>
              </a:ext>
            </a:extLst>
          </p:cNvPr>
          <p:cNvSpPr txBox="1"/>
          <p:nvPr/>
        </p:nvSpPr>
        <p:spPr>
          <a:xfrm>
            <a:off x="838200" y="6015750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–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base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profile-01 profile-02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1A05EF-CBA1-FC40-9CF5-53C0A3196DBB}"/>
              </a:ext>
            </a:extLst>
          </p:cNvPr>
          <p:cNvSpPr txBox="1"/>
          <p:nvPr/>
        </p:nvSpPr>
        <p:spPr>
          <a:xfrm>
            <a:off x="838200" y="3390077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- terminal: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04A97-C374-F746-B383-5EB3AAF92FAA}"/>
              </a:ext>
            </a:extLst>
          </p:cNvPr>
          <p:cNvSpPr txBox="1"/>
          <p:nvPr/>
        </p:nvSpPr>
        <p:spPr>
          <a:xfrm>
            <a:off x="838200" y="397861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5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/profile</a:t>
            </a:r>
          </a:p>
        </p:txBody>
      </p:sp>
    </p:spTree>
    <p:extLst>
      <p:ext uri="{BB962C8B-B14F-4D97-AF65-F5344CB8AC3E}">
        <p14:creationId xmlns:p14="http://schemas.microsoft.com/office/powerpoint/2010/main" val="38058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5" grpId="0"/>
      <p:bldP spid="16" grpId="0" animBg="1"/>
      <p:bldP spid="17" grpId="0"/>
      <p:bldP spid="18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6505" y="-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861942"/>
            <a:ext cx="9144000" cy="1134112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5150097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339A3-3C4D-6743-8655-628D13AB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Instrumentation vs </a:t>
            </a:r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scalability</a:t>
            </a:r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 was </a:t>
            </a:r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covered</a:t>
            </a:r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Prakash</a:t>
            </a:r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 talk in </a:t>
            </a:r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deatils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906" y="1978740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tests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benchmarks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5112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A29F1-4546-284D-B60D-DD8102DEF30A}"/>
              </a:ext>
            </a:extLst>
          </p:cNvPr>
          <p:cNvSpPr txBox="1"/>
          <p:nvPr/>
        </p:nvSpPr>
        <p:spPr>
          <a:xfrm>
            <a:off x="838200" y="1887947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 &lt;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+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assume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of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DD2827-637D-444D-8F93-13962398604F}"/>
              </a:ext>
            </a:extLst>
          </p:cNvPr>
          <p:cNvSpPr txBox="1"/>
          <p:nvPr/>
        </p:nvSpPr>
        <p:spPr>
          <a:xfrm>
            <a:off x="838200" y="4009550"/>
            <a:ext cx="4834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Benchmark: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3A7782-DE95-ED4E-A368-972C601D6E86}"/>
              </a:ext>
            </a:extLst>
          </p:cNvPr>
          <p:cNvSpPr txBox="1"/>
          <p:nvPr/>
        </p:nvSpPr>
        <p:spPr>
          <a:xfrm>
            <a:off x="838200" y="4532770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BenchmarkFib10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(b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testing.B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// run the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function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times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 &lt;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n++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1488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8" grpId="0"/>
      <p:bldP spid="9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CPU profile for a benchmark: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1909731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cpuprofile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prof.cpu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EF1A4C-CAF5-1941-8F61-8466C1ED1396}"/>
              </a:ext>
            </a:extLst>
          </p:cNvPr>
          <p:cNvSpPr txBox="1"/>
          <p:nvPr/>
        </p:nvSpPr>
        <p:spPr>
          <a:xfrm>
            <a:off x="838200" y="2671245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profile for a benchmark: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54FF48-573A-664A-B18E-8D6479538398}"/>
              </a:ext>
            </a:extLst>
          </p:cNvPr>
          <p:cNvSpPr txBox="1"/>
          <p:nvPr/>
        </p:nvSpPr>
        <p:spPr>
          <a:xfrm>
            <a:off x="838200" y="319446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memprofile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3C124-A36B-4E48-8CDE-5745A2F1969D}"/>
              </a:ext>
            </a:extLst>
          </p:cNvPr>
          <p:cNvSpPr txBox="1"/>
          <p:nvPr/>
        </p:nvSpPr>
        <p:spPr>
          <a:xfrm>
            <a:off x="838200" y="4179350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terminal: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BC7F54-B137-3F46-9014-CC5E89AC8ED7}"/>
              </a:ext>
            </a:extLst>
          </p:cNvPr>
          <p:cNvSpPr txBox="1"/>
          <p:nvPr/>
        </p:nvSpPr>
        <p:spPr>
          <a:xfrm>
            <a:off x="838200" y="476412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F37E2DC-BBB8-D642-8A8C-F043800A1ACA}"/>
              </a:ext>
            </a:extLst>
          </p:cNvPr>
          <p:cNvSpPr txBox="1"/>
          <p:nvPr/>
        </p:nvSpPr>
        <p:spPr>
          <a:xfrm>
            <a:off x="838200" y="5430975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web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browser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AC116B6-0AC9-2B4D-89B0-3537E1467249}"/>
              </a:ext>
            </a:extLst>
          </p:cNvPr>
          <p:cNvSpPr txBox="1"/>
          <p:nvPr/>
        </p:nvSpPr>
        <p:spPr>
          <a:xfrm>
            <a:off x="838200" y="6015750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-http :8099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prof.mem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06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1" grpId="0"/>
      <p:bldP spid="12" grpId="0" animBg="1"/>
      <p:bldP spid="13" grpId="0"/>
      <p:bldP spid="14" grpId="0" animBg="1"/>
      <p:bldP spid="15" grpId="0"/>
      <p:bldP spid="1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manual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3491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73"/>
            <a:ext cx="10515600" cy="1055609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manual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1029778"/>
            <a:ext cx="10515600" cy="57554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package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main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"os"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runtime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memFile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"./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pprof.mem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cpuFile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"./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pprof.cpu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memFile.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cpuFile.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StartCPUProfile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cpuFile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leakyFunction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wait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some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time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for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initialization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of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leakyFunction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Sleep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500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*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time.Millisecond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WriteHeapProfile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memFile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pprof.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StopCPUProfile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82313902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37145"/>
            <a:ext cx="9144000" cy="1046906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5D1B2B-21CD-5646-850D-786131A6BED5}"/>
              </a:ext>
            </a:extLst>
          </p:cNvPr>
          <p:cNvSpPr txBox="1">
            <a:spLocks/>
          </p:cNvSpPr>
          <p:nvPr/>
        </p:nvSpPr>
        <p:spPr>
          <a:xfrm>
            <a:off x="1097605" y="20183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creators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maintainers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great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job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Blank import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but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dangerous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makes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unsecure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run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endpoints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HTTP port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via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easiest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flamegraph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web-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Don’t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prematurely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optimize</a:t>
            </a:r>
            <a:b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2764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72621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Execution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captures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range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goroutine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creation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unblocking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syscall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enter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exit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GC-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related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changes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heap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size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processor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start/stop, etc.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precise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nanosecond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-precision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timestamp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captured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generated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interpreted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3794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>
            <a:normAutofit fontScale="77500" lnSpcReduction="2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visualization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built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to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runtime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dirty="0" err="1">
                <a:solidFill>
                  <a:schemeClr val="accent1"/>
                </a:solidFill>
              </a:rPr>
              <a:t>View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trace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The most </a:t>
            </a:r>
            <a:r>
              <a:rPr lang="pl-PL" dirty="0" err="1"/>
              <a:t>complex</a:t>
            </a:r>
            <a:r>
              <a:rPr lang="pl-PL" dirty="0"/>
              <a:t>, </a:t>
            </a:r>
            <a:r>
              <a:rPr lang="pl-PL" dirty="0" err="1"/>
              <a:t>powerful</a:t>
            </a:r>
            <a:r>
              <a:rPr lang="pl-PL" dirty="0"/>
              <a:t> and </a:t>
            </a:r>
            <a:r>
              <a:rPr lang="pl-PL" dirty="0" err="1"/>
              <a:t>interactive</a:t>
            </a:r>
            <a:r>
              <a:rPr lang="pl-PL" dirty="0"/>
              <a:t> </a:t>
            </a:r>
            <a:r>
              <a:rPr lang="pl-PL" dirty="0" err="1"/>
              <a:t>visualization</a:t>
            </a:r>
            <a:r>
              <a:rPr lang="pl-PL" dirty="0"/>
              <a:t> </a:t>
            </a:r>
            <a:r>
              <a:rPr lang="pl-PL" dirty="0" err="1"/>
              <a:t>shows</a:t>
            </a:r>
            <a:r>
              <a:rPr lang="pl-PL" dirty="0"/>
              <a:t> a </a:t>
            </a:r>
            <a:r>
              <a:rPr lang="pl-PL" dirty="0" err="1"/>
              <a:t>timeline</a:t>
            </a:r>
            <a:r>
              <a:rPr lang="pl-PL" dirty="0"/>
              <a:t> of the </a:t>
            </a:r>
            <a:r>
              <a:rPr lang="pl-PL" dirty="0" err="1"/>
              <a:t>entire</a:t>
            </a:r>
            <a:r>
              <a:rPr lang="pl-PL" dirty="0"/>
              <a:t> program </a:t>
            </a:r>
            <a:r>
              <a:rPr lang="pl-PL" dirty="0" err="1"/>
              <a:t>execution</a:t>
            </a:r>
            <a:r>
              <a:rPr lang="pl-PL" dirty="0"/>
              <a:t>. 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Goroutine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analysis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</a:t>
            </a:r>
            <a:r>
              <a:rPr lang="pl-PL" dirty="0" err="1"/>
              <a:t>Shows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of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kind</a:t>
            </a:r>
            <a:r>
              <a:rPr lang="pl-PL" dirty="0"/>
              <a:t> of </a:t>
            </a:r>
            <a:r>
              <a:rPr lang="pl-PL" dirty="0" err="1"/>
              <a:t>goroutines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during</a:t>
            </a:r>
            <a:r>
              <a:rPr lang="pl-PL" dirty="0"/>
              <a:t> the </a:t>
            </a:r>
            <a:r>
              <a:rPr lang="pl-PL" dirty="0" err="1"/>
              <a:t>entire</a:t>
            </a:r>
            <a:r>
              <a:rPr lang="pl-PL" dirty="0"/>
              <a:t> </a:t>
            </a:r>
            <a:r>
              <a:rPr lang="pl-PL" dirty="0" err="1"/>
              <a:t>execution</a:t>
            </a:r>
            <a:endParaRPr lang="pl-PL" dirty="0"/>
          </a:p>
          <a:p>
            <a:r>
              <a:rPr lang="pl-PL" dirty="0">
                <a:solidFill>
                  <a:schemeClr val="accent1"/>
                </a:solidFill>
              </a:rPr>
              <a:t>Network/</a:t>
            </a:r>
            <a:r>
              <a:rPr lang="pl-PL" dirty="0" err="1">
                <a:solidFill>
                  <a:schemeClr val="accent1"/>
                </a:solidFill>
              </a:rPr>
              <a:t>Sync</a:t>
            </a:r>
            <a:r>
              <a:rPr lang="pl-PL" dirty="0">
                <a:solidFill>
                  <a:schemeClr val="accent1"/>
                </a:solidFill>
              </a:rPr>
              <a:t>/</a:t>
            </a:r>
            <a:r>
              <a:rPr lang="pl-PL" dirty="0" err="1">
                <a:solidFill>
                  <a:schemeClr val="accent1"/>
                </a:solidFill>
              </a:rPr>
              <a:t>Syscall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blocking</a:t>
            </a:r>
            <a:r>
              <a:rPr lang="pl-PL" dirty="0">
                <a:solidFill>
                  <a:schemeClr val="accent1"/>
                </a:solidFill>
              </a:rPr>
              <a:t> profile </a:t>
            </a:r>
            <a:r>
              <a:rPr lang="pl-PL" dirty="0"/>
              <a:t>-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contain</a:t>
            </a:r>
            <a:r>
              <a:rPr lang="pl-PL" dirty="0"/>
              <a:t> </a:t>
            </a:r>
            <a:r>
              <a:rPr lang="pl-PL" dirty="0" err="1"/>
              <a:t>graphs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displays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goroutines</a:t>
            </a:r>
            <a:r>
              <a:rPr lang="pl-PL" dirty="0"/>
              <a:t> </a:t>
            </a:r>
            <a:r>
              <a:rPr lang="pl-PL" dirty="0" err="1"/>
              <a:t>spent</a:t>
            </a:r>
            <a:r>
              <a:rPr lang="pl-PL" dirty="0"/>
              <a:t> </a:t>
            </a:r>
            <a:r>
              <a:rPr lang="pl-PL" dirty="0" err="1"/>
              <a:t>blocked</a:t>
            </a:r>
            <a:r>
              <a:rPr lang="pl-PL" dirty="0"/>
              <a:t> on </a:t>
            </a:r>
            <a:r>
              <a:rPr lang="pl-PL" dirty="0" err="1"/>
              <a:t>each</a:t>
            </a:r>
            <a:r>
              <a:rPr lang="pl-PL" dirty="0"/>
              <a:t> of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resources</a:t>
            </a:r>
            <a:r>
              <a:rPr lang="pl-PL" dirty="0"/>
              <a:t>. 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Scheduler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latency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 err="1">
                <a:solidFill>
                  <a:schemeClr val="accent1"/>
                </a:solidFill>
              </a:rPr>
              <a:t>profiler</a:t>
            </a:r>
            <a:r>
              <a:rPr lang="pl-PL" dirty="0">
                <a:solidFill>
                  <a:schemeClr val="accent1"/>
                </a:solidFill>
              </a:rPr>
              <a:t> </a:t>
            </a:r>
            <a:r>
              <a:rPr lang="pl-PL" dirty="0"/>
              <a:t>- </a:t>
            </a:r>
            <a:r>
              <a:rPr lang="pl-PL" dirty="0" err="1"/>
              <a:t>Provides</a:t>
            </a:r>
            <a:r>
              <a:rPr lang="pl-PL" dirty="0"/>
              <a:t> timing for </a:t>
            </a:r>
            <a:r>
              <a:rPr lang="pl-PL" dirty="0" err="1"/>
              <a:t>scheduler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showing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most </a:t>
            </a:r>
            <a:r>
              <a:rPr lang="pl-PL" dirty="0" err="1"/>
              <a:t>spent</a:t>
            </a:r>
            <a:r>
              <a:rPr lang="pl-PL" dirty="0"/>
              <a:t> </a:t>
            </a:r>
            <a:r>
              <a:rPr lang="pl-PL" dirty="0" err="1"/>
              <a:t>scheduling</a:t>
            </a:r>
            <a:r>
              <a:rPr lang="pl-PL" dirty="0"/>
              <a:t>.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through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runtime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packages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3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What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problems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can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I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solve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with 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Diagnosing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latency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Diagnosing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poor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parallelism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Detecting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Lock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Contention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408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86295423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When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is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 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 not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appropriate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?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course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 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solve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everything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want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down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find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spending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most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go tool 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which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shows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percentage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spent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function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 </a:t>
            </a:r>
          </a:p>
        </p:txBody>
      </p:sp>
    </p:spTree>
    <p:extLst>
      <p:ext uri="{BB962C8B-B14F-4D97-AF65-F5344CB8AC3E}">
        <p14:creationId xmlns:p14="http://schemas.microsoft.com/office/powerpoint/2010/main" val="1885650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546698"/>
            <a:ext cx="10515600" cy="4670614"/>
          </a:xfrm>
        </p:spPr>
        <p:txBody>
          <a:bodyPr>
            <a:normAutofit/>
          </a:bodyPr>
          <a:lstStyle/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Multiple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609600" indent="-457200">
              <a:lnSpc>
                <a:spcPct val="120000"/>
              </a:lnSpc>
              <a:spcBef>
                <a:spcPts val="120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Through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–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flag</a:t>
            </a:r>
            <a:b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import _ </a:t>
            </a:r>
            <a:r>
              <a:rPr lang="pl-PL" u="sng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net/http/pprof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fetch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with </a:t>
            </a:r>
            <a:r>
              <a:rPr lang="pl-PL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wget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or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 via web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browser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609600" indent="-457200">
              <a:lnSpc>
                <a:spcPct val="120000"/>
              </a:lnSpc>
              <a:spcBef>
                <a:spcPts val="0"/>
              </a:spcBef>
              <a:buClr>
                <a:schemeClr val="accent1"/>
              </a:buClr>
              <a:buSzPts val="1200"/>
              <a:buFont typeface="Wingdings" pitchFamily="2" charset="2"/>
              <a:buChar char="§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Start the profile from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calling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  <a:cs typeface="Consolas"/>
                <a:sym typeface="Consolas"/>
              </a:rPr>
              <a:t>trace.Start</a:t>
            </a:r>
            <a:endParaRPr lang="pl-PL" dirty="0">
              <a:solidFill>
                <a:schemeClr val="accent1"/>
              </a:solidFill>
              <a:latin typeface="Roboto" panose="02000000000000000000" pitchFamily="2" charset="0"/>
              <a:ea typeface="Roboto" panose="02000000000000000000" pitchFamily="2" charset="0"/>
              <a:cs typeface="Consolas"/>
              <a:sym typeface="Consolas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6118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5906" y="1978740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tests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and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benchmarks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6574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94A29F1-4546-284D-B60D-DD8102DEF30A}"/>
              </a:ext>
            </a:extLst>
          </p:cNvPr>
          <p:cNvSpPr txBox="1"/>
          <p:nvPr/>
        </p:nvSpPr>
        <p:spPr>
          <a:xfrm>
            <a:off x="838200" y="1887947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20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 &lt;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n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+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(n-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2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1321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assume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DD2827-637D-444D-8F93-13962398604F}"/>
              </a:ext>
            </a:extLst>
          </p:cNvPr>
          <p:cNvSpPr txBox="1"/>
          <p:nvPr/>
        </p:nvSpPr>
        <p:spPr>
          <a:xfrm>
            <a:off x="838200" y="4009550"/>
            <a:ext cx="4834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Benchmark: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3A7782-DE95-ED4E-A368-972C601D6E86}"/>
              </a:ext>
            </a:extLst>
          </p:cNvPr>
          <p:cNvSpPr txBox="1"/>
          <p:nvPr/>
        </p:nvSpPr>
        <p:spPr>
          <a:xfrm>
            <a:off x="838200" y="4532770"/>
            <a:ext cx="10515600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BenchmarkFib10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(b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testing.B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// run the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function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times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 &lt;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b.N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; n++ {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Fib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2689705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8" grpId="0"/>
      <p:bldP spid="9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tests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benchmarks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2242973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934313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test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bench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 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trace.out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73C124-A36B-4E48-8CDE-5745A2F1969D}"/>
              </a:ext>
            </a:extLst>
          </p:cNvPr>
          <p:cNvSpPr txBox="1"/>
          <p:nvPr/>
        </p:nvSpPr>
        <p:spPr>
          <a:xfrm>
            <a:off x="838200" y="4179350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browser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4BC7F54-B137-3F46-9014-CC5E89AC8ED7}"/>
              </a:ext>
            </a:extLst>
          </p:cNvPr>
          <p:cNvSpPr txBox="1"/>
          <p:nvPr/>
        </p:nvSpPr>
        <p:spPr>
          <a:xfrm>
            <a:off x="838200" y="4764125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trace.out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7570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3" grpId="0"/>
      <p:bldP spid="1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import</a:t>
            </a:r>
          </a:p>
        </p:txBody>
      </p:sp>
    </p:spTree>
    <p:extLst>
      <p:ext uri="{BB962C8B-B14F-4D97-AF65-F5344CB8AC3E}">
        <p14:creationId xmlns:p14="http://schemas.microsoft.com/office/powerpoint/2010/main" val="121742948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566024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 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764531"/>
            <a:ext cx="1051560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_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"net/http/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pprof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/profile/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handlers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const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":8090"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flag.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Parse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statsHello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WithStats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handlers.Hello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on port %s </a:t>
            </a:r>
            <a:r>
              <a:rPr lang="pl-PL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hostPort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dirty="0" err="1">
                <a:solidFill>
                  <a:srgbClr val="DCDCAA"/>
                </a:solidFill>
                <a:latin typeface="Menlo" panose="020B0609030804020204" pitchFamily="49" charset="0"/>
              </a:rPr>
              <a:t>Fatalf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27484711-1953-0D46-AFDA-F6C759149FBC}"/>
              </a:ext>
            </a:extLst>
          </p:cNvPr>
          <p:cNvSpPr/>
          <p:nvPr/>
        </p:nvSpPr>
        <p:spPr>
          <a:xfrm>
            <a:off x="4319081" y="1406046"/>
            <a:ext cx="2393004" cy="65739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5617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0459"/>
            <a:ext cx="10515600" cy="1325563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-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import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D64217-7124-E048-8D38-F1F8E03D208E}"/>
              </a:ext>
            </a:extLst>
          </p:cNvPr>
          <p:cNvSpPr txBox="1"/>
          <p:nvPr/>
        </p:nvSpPr>
        <p:spPr>
          <a:xfrm>
            <a:off x="838200" y="22776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fetch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from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587385-C0C6-664A-8F73-91740643A4B9}"/>
              </a:ext>
            </a:extLst>
          </p:cNvPr>
          <p:cNvSpPr txBox="1"/>
          <p:nvPr/>
        </p:nvSpPr>
        <p:spPr>
          <a:xfrm>
            <a:off x="838200" y="2866231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wget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http://localhost:8090/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pprof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trace?seconds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=5 -O 1.trace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1A05EF-CBA1-FC40-9CF5-53C0A3196DBB}"/>
              </a:ext>
            </a:extLst>
          </p:cNvPr>
          <p:cNvSpPr txBox="1"/>
          <p:nvPr/>
        </p:nvSpPr>
        <p:spPr>
          <a:xfrm>
            <a:off x="838200" y="4100196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To open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– web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based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04A97-C374-F746-B383-5EB3AAF92FAA}"/>
              </a:ext>
            </a:extLst>
          </p:cNvPr>
          <p:cNvSpPr txBox="1"/>
          <p:nvPr/>
        </p:nvSpPr>
        <p:spPr>
          <a:xfrm>
            <a:off x="838200" y="4688731"/>
            <a:ext cx="10515600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tool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trace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1.trace</a:t>
            </a:r>
          </a:p>
        </p:txBody>
      </p:sp>
    </p:spTree>
    <p:extLst>
      <p:ext uri="{BB962C8B-B14F-4D97-AF65-F5344CB8AC3E}">
        <p14:creationId xmlns:p14="http://schemas.microsoft.com/office/powerpoint/2010/main" val="3096669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 animBg="1"/>
      <p:bldP spid="17" grpId="0"/>
      <p:bldP spid="18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manual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879827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573"/>
            <a:ext cx="10515600" cy="1055609"/>
          </a:xfrm>
        </p:spPr>
        <p:txBody>
          <a:bodyPr>
            <a:normAutofit/>
          </a:bodyPr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manual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FDCD33D-6CCA-BA41-A45A-5F0F6AC63DB0}"/>
              </a:ext>
            </a:extLst>
          </p:cNvPr>
          <p:cNvSpPr txBox="1"/>
          <p:nvPr/>
        </p:nvSpPr>
        <p:spPr>
          <a:xfrm>
            <a:off x="838200" y="1029778"/>
            <a:ext cx="10515600" cy="526297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fmt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"log"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"os"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runtime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The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trace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output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will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be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written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to the file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trace.out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os.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Create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trace.out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trace.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Start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(f)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defer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trace.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Stop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tracedFunc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tracedFunc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this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function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will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be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traced</a:t>
            </a:r>
            <a:r>
              <a:rPr lang="pl-PL" sz="16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31623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90281"/>
            <a:ext cx="10515600" cy="3686682"/>
          </a:xfrm>
        </p:spPr>
        <p:txBody>
          <a:bodyPr/>
          <a:lstStyle/>
          <a:p>
            <a:pPr marL="0" indent="0" algn="ctr">
              <a:buNone/>
            </a:pP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allows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us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pause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 Go program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examine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 Program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state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flow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verified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8757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– demo</a:t>
            </a:r>
          </a:p>
        </p:txBody>
      </p:sp>
    </p:spTree>
    <p:extLst>
      <p:ext uri="{BB962C8B-B14F-4D97-AF65-F5344CB8AC3E}">
        <p14:creationId xmlns:p14="http://schemas.microsoft.com/office/powerpoint/2010/main" val="8496197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 with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external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tools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425709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/>
              <a:t>In the </a:t>
            </a:r>
            <a:r>
              <a:rPr lang="pl-PL" sz="3200" dirty="0" err="1"/>
              <a:t>context</a:t>
            </a:r>
            <a:r>
              <a:rPr lang="pl-PL" sz="3200" dirty="0"/>
              <a:t> of </a:t>
            </a:r>
            <a:r>
              <a:rPr lang="pl-PL" sz="3200" dirty="0">
                <a:hlinkClick r:id="rId2" tooltip="Computer programming"/>
              </a:rPr>
              <a:t>computer programming</a:t>
            </a:r>
            <a:r>
              <a:rPr lang="pl-PL" sz="3200" dirty="0"/>
              <a:t>, </a:t>
            </a:r>
            <a:r>
              <a:rPr lang="pl-PL" sz="3200" b="1" dirty="0" err="1"/>
              <a:t>instrumentation</a:t>
            </a:r>
            <a:r>
              <a:rPr lang="pl-PL" sz="3200" dirty="0"/>
              <a:t> </a:t>
            </a:r>
            <a:r>
              <a:rPr lang="pl-PL" sz="3200" dirty="0" err="1"/>
              <a:t>refers</a:t>
            </a:r>
            <a:r>
              <a:rPr lang="pl-PL" sz="3200" dirty="0"/>
              <a:t> to </a:t>
            </a:r>
            <a:r>
              <a:rPr lang="pl-PL" sz="3200" dirty="0" err="1"/>
              <a:t>an</a:t>
            </a:r>
            <a:r>
              <a:rPr lang="pl-PL" sz="3200" dirty="0"/>
              <a:t> </a:t>
            </a:r>
            <a:r>
              <a:rPr lang="pl-PL" sz="3200" dirty="0" err="1"/>
              <a:t>ability</a:t>
            </a:r>
            <a:r>
              <a:rPr lang="pl-PL" sz="3200" dirty="0"/>
              <a:t> to monitor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measure</a:t>
            </a:r>
            <a:r>
              <a:rPr lang="pl-PL" sz="3200" dirty="0"/>
              <a:t> the </a:t>
            </a:r>
            <a:r>
              <a:rPr lang="pl-PL" sz="3200" dirty="0" err="1"/>
              <a:t>level</a:t>
            </a:r>
            <a:r>
              <a:rPr lang="pl-PL" sz="3200" dirty="0"/>
              <a:t> of a </a:t>
            </a:r>
            <a:r>
              <a:rPr lang="pl-PL" sz="3200" dirty="0" err="1"/>
              <a:t>product's</a:t>
            </a:r>
            <a:r>
              <a:rPr lang="pl-PL" sz="3200" dirty="0"/>
              <a:t> performance, to </a:t>
            </a:r>
            <a:r>
              <a:rPr lang="pl-PL" sz="3200" dirty="0" err="1"/>
              <a:t>diagnose</a:t>
            </a:r>
            <a:r>
              <a:rPr lang="pl-PL" sz="3200" dirty="0"/>
              <a:t> </a:t>
            </a:r>
            <a:r>
              <a:rPr lang="pl-PL" sz="3200" dirty="0" err="1"/>
              <a:t>errors</a:t>
            </a:r>
            <a:r>
              <a:rPr lang="pl-PL" sz="3200" dirty="0"/>
              <a:t>, and to </a:t>
            </a:r>
            <a:r>
              <a:rPr lang="pl-PL" sz="3200" dirty="0" err="1"/>
              <a:t>write</a:t>
            </a:r>
            <a:r>
              <a:rPr lang="pl-PL" sz="3200" dirty="0"/>
              <a:t> </a:t>
            </a:r>
            <a:r>
              <a:rPr lang="pl-PL" sz="3200" dirty="0">
                <a:hlinkClick r:id="rId3" tooltip="Tracing (software)"/>
              </a:rPr>
              <a:t>trace</a:t>
            </a:r>
            <a:r>
              <a:rPr lang="pl-PL" sz="3200" dirty="0"/>
              <a:t> </a:t>
            </a:r>
            <a:r>
              <a:rPr lang="pl-PL" sz="3200" dirty="0" err="1"/>
              <a:t>information</a:t>
            </a:r>
            <a:r>
              <a:rPr lang="pl-PL" sz="3200" dirty="0"/>
              <a:t>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41553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 vs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scalability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set of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servers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scaled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horizonally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So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single place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metrics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events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kept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The most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common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world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Zipkin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Jaeger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619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Prometheus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flow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7C52EB9-049E-5D44-B586-C5806E6358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350" y="2081720"/>
            <a:ext cx="11587299" cy="3283068"/>
          </a:xfrm>
        </p:spPr>
      </p:pic>
    </p:spTree>
    <p:extLst>
      <p:ext uri="{BB962C8B-B14F-4D97-AF65-F5344CB8AC3E}">
        <p14:creationId xmlns:p14="http://schemas.microsoft.com/office/powerpoint/2010/main" val="144430439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The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short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answer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instrument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everything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Every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library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subsystem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and service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least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few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metrics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give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rough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idea of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how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latin typeface="Roboto" panose="02000000000000000000" pitchFamily="2" charset="0"/>
                <a:ea typeface="Roboto" panose="02000000000000000000" pitchFamily="2" charset="0"/>
              </a:rPr>
              <a:t> performing.</a:t>
            </a:r>
          </a:p>
        </p:txBody>
      </p:sp>
    </p:spTree>
    <p:extLst>
      <p:ext uri="{BB962C8B-B14F-4D97-AF65-F5344CB8AC3E}">
        <p14:creationId xmlns:p14="http://schemas.microsoft.com/office/powerpoint/2010/main" val="173233109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l-PL" sz="3200" dirty="0"/>
              <a:t>Instrumentation </a:t>
            </a:r>
            <a:r>
              <a:rPr lang="pl-PL" sz="3200" dirty="0" err="1"/>
              <a:t>should</a:t>
            </a:r>
            <a:r>
              <a:rPr lang="pl-PL" sz="3200" dirty="0"/>
              <a:t> be </a:t>
            </a:r>
            <a:r>
              <a:rPr lang="pl-PL" sz="3200" dirty="0" err="1"/>
              <a:t>an</a:t>
            </a:r>
            <a:r>
              <a:rPr lang="pl-PL" sz="3200" dirty="0"/>
              <a:t> </a:t>
            </a:r>
            <a:r>
              <a:rPr lang="pl-PL" sz="3200" dirty="0" err="1"/>
              <a:t>integral</a:t>
            </a:r>
            <a:r>
              <a:rPr lang="pl-PL" sz="3200" dirty="0"/>
              <a:t> part of </a:t>
            </a:r>
            <a:r>
              <a:rPr lang="pl-PL" sz="3200" dirty="0" err="1"/>
              <a:t>your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. </a:t>
            </a:r>
            <a:r>
              <a:rPr lang="pl-PL" sz="3200" dirty="0" err="1"/>
              <a:t>Instantiate</a:t>
            </a:r>
            <a:r>
              <a:rPr lang="pl-PL" sz="3200" dirty="0"/>
              <a:t> the </a:t>
            </a:r>
            <a:r>
              <a:rPr lang="pl-PL" sz="3200" dirty="0" err="1"/>
              <a:t>metric</a:t>
            </a:r>
            <a:r>
              <a:rPr lang="pl-PL" sz="3200" dirty="0"/>
              <a:t> </a:t>
            </a:r>
            <a:r>
              <a:rPr lang="pl-PL" sz="3200" dirty="0" err="1"/>
              <a:t>classes</a:t>
            </a:r>
            <a:r>
              <a:rPr lang="pl-PL" sz="3200" dirty="0"/>
              <a:t> in the same file </a:t>
            </a:r>
            <a:r>
              <a:rPr lang="pl-PL" sz="3200" dirty="0" err="1"/>
              <a:t>you</a:t>
            </a:r>
            <a:r>
              <a:rPr lang="pl-PL" sz="3200" dirty="0"/>
              <a:t> </a:t>
            </a:r>
            <a:r>
              <a:rPr lang="pl-PL" sz="3200" dirty="0" err="1"/>
              <a:t>use</a:t>
            </a:r>
            <a:r>
              <a:rPr lang="pl-PL" sz="3200" dirty="0"/>
              <a:t> </a:t>
            </a:r>
            <a:r>
              <a:rPr lang="pl-PL" sz="3200" dirty="0" err="1"/>
              <a:t>them</a:t>
            </a:r>
            <a:r>
              <a:rPr lang="pl-PL" sz="3200" dirty="0"/>
              <a:t>. </a:t>
            </a:r>
            <a:r>
              <a:rPr lang="pl-PL" sz="3200" dirty="0" err="1"/>
              <a:t>This</a:t>
            </a:r>
            <a:r>
              <a:rPr lang="pl-PL" sz="3200" dirty="0"/>
              <a:t> </a:t>
            </a:r>
            <a:r>
              <a:rPr lang="pl-PL" sz="3200" dirty="0" err="1"/>
              <a:t>makes</a:t>
            </a:r>
            <a:r>
              <a:rPr lang="pl-PL" sz="3200" dirty="0"/>
              <a:t> </a:t>
            </a:r>
            <a:r>
              <a:rPr lang="pl-PL" sz="3200" dirty="0" err="1"/>
              <a:t>going</a:t>
            </a:r>
            <a:r>
              <a:rPr lang="pl-PL" sz="3200" dirty="0"/>
              <a:t> from alert to </a:t>
            </a:r>
            <a:r>
              <a:rPr lang="pl-PL" sz="3200" dirty="0" err="1"/>
              <a:t>console</a:t>
            </a:r>
            <a:r>
              <a:rPr lang="pl-PL" sz="3200" dirty="0"/>
              <a:t> to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easy</a:t>
            </a:r>
            <a:r>
              <a:rPr lang="pl-PL" sz="3200" dirty="0"/>
              <a:t> </a:t>
            </a:r>
            <a:r>
              <a:rPr lang="pl-PL" sz="3200" dirty="0" err="1"/>
              <a:t>when</a:t>
            </a:r>
            <a:r>
              <a:rPr lang="pl-PL" sz="3200" dirty="0"/>
              <a:t> </a:t>
            </a:r>
            <a:r>
              <a:rPr lang="pl-PL" sz="3200" dirty="0" err="1"/>
              <a:t>you</a:t>
            </a:r>
            <a:r>
              <a:rPr lang="pl-PL" sz="3200" dirty="0"/>
              <a:t> </a:t>
            </a:r>
            <a:r>
              <a:rPr lang="pl-PL" sz="3200" dirty="0" err="1"/>
              <a:t>are</a:t>
            </a:r>
            <a:r>
              <a:rPr lang="pl-PL" sz="3200" dirty="0"/>
              <a:t> </a:t>
            </a:r>
            <a:r>
              <a:rPr lang="pl-PL" sz="3200" dirty="0" err="1"/>
              <a:t>chasing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error.</a:t>
            </a:r>
            <a:endParaRPr lang="pl-PL" sz="32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7788631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982816"/>
            <a:ext cx="10515600" cy="57554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import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client_golang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promhttp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latin typeface="Menlo" panose="020B0609030804020204" pitchFamily="49" charset="0"/>
              </a:rPr>
              <a:t>)</a:t>
            </a:r>
          </a:p>
          <a:p>
            <a:endParaRPr lang="pl-PL" sz="1600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NewServeMux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prometheus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handler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metrics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our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business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logic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handlers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"/hello"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hello)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inst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NewInstrument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srv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&amp;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http.Server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Addr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":8095"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Handler: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inst.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Wrap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mux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srv.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();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6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Fatal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Msgf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"HTTP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failed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: %v"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223584025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1418884"/>
            <a:ext cx="10515600" cy="403187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NewInstrument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 *Instrument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used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for monitoring and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alerting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 (RED </a:t>
            </a:r>
            <a:r>
              <a:rPr lang="pl-PL" sz="1600" dirty="0" err="1">
                <a:solidFill>
                  <a:srgbClr val="6A9955"/>
                </a:solidFill>
                <a:latin typeface="Menlo" panose="020B0609030804020204" pitchFamily="49" charset="0"/>
              </a:rPr>
              <a:t>method</a:t>
            </a:r>
            <a:r>
              <a:rPr lang="pl-PL" sz="1600" dirty="0">
                <a:solidFill>
                  <a:srgbClr val="6A9955"/>
                </a:solidFill>
                <a:latin typeface="Menlo" panose="020B0609030804020204" pitchFamily="49" charset="0"/>
              </a:rPr>
              <a:t>)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histogram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NewHistogramVec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prometheus.HistogramOpts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Subsystem: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"http"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request_duration_seconds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Help: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Seconds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spent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serving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requests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."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Buckets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prometheus.DefBuckets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}, 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method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"status"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prometheus.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MustRegister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(histogram)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&amp;Instrument{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Histogram: histogram, 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0150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How to instrument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4C0FBA3-F4DF-4B4B-8ACF-5376EE1C2098}"/>
              </a:ext>
            </a:extLst>
          </p:cNvPr>
          <p:cNvSpPr txBox="1"/>
          <p:nvPr/>
        </p:nvSpPr>
        <p:spPr>
          <a:xfrm>
            <a:off x="838200" y="1127054"/>
            <a:ext cx="10515600" cy="550920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(i Instrument)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Wrap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next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http.Handler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begin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Now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&amp;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ResponseWriter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w,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statusCode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http.StatusOK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urlToLabel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r.URL.Path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next.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ServeHTTP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r)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(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status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Itoa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interceptor.statusCode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took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time.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Since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begin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Info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Msgf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"%s - %s %s %s %s %s </a:t>
            </a:r>
            <a:r>
              <a:rPr lang="pl-PL" sz="1600" dirty="0" err="1">
                <a:solidFill>
                  <a:srgbClr val="CE9178"/>
                </a:solidFill>
                <a:latin typeface="Menlo" panose="020B0609030804020204" pitchFamily="49" charset="0"/>
              </a:rPr>
              <a:t>Took</a:t>
            </a:r>
            <a:r>
              <a:rPr lang="pl-PL" sz="1600" dirty="0">
                <a:solidFill>
                  <a:srgbClr val="CE9178"/>
                </a:solidFill>
                <a:latin typeface="Menlo" panose="020B0609030804020204" pitchFamily="49" charset="0"/>
              </a:rPr>
              <a:t>: %s"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getRemoteAddr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(r),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r.Method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r.RequestURI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r.Proto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status,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UserAgent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(),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took.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i.Histogram.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WithLabelValues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r.Method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status).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Observe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took.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Seconds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})</a:t>
            </a:r>
          </a:p>
          <a:p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20035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Application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042" y="1511315"/>
            <a:ext cx="10873207" cy="2422186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add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addHandler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buNone/>
            </a:pPr>
            <a:b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on port 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":8081"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http.DefaultServeMux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22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6B0539-8DC3-0647-A508-75567775FA04}"/>
              </a:ext>
            </a:extLst>
          </p:cNvPr>
          <p:cNvSpPr txBox="1"/>
          <p:nvPr/>
        </p:nvSpPr>
        <p:spPr>
          <a:xfrm>
            <a:off x="2883473" y="949006"/>
            <a:ext cx="6420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Simplest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handler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40664E-7051-0B45-A6A9-F3924C4CA1D0}"/>
              </a:ext>
            </a:extLst>
          </p:cNvPr>
          <p:cNvSpPr txBox="1"/>
          <p:nvPr/>
        </p:nvSpPr>
        <p:spPr>
          <a:xfrm>
            <a:off x="5304807" y="4036599"/>
            <a:ext cx="1577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5843D-31CB-0E47-B304-7DDE25AA3234}"/>
              </a:ext>
            </a:extLst>
          </p:cNvPr>
          <p:cNvSpPr txBox="1"/>
          <p:nvPr/>
        </p:nvSpPr>
        <p:spPr>
          <a:xfrm>
            <a:off x="657041" y="4559819"/>
            <a:ext cx="1087320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hlinkClick r:id="rId2"/>
              </a:rPr>
              <a:t>http://localhost:8081/add?vals=1,2,4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9C8D1D-71AD-E64A-8464-04423ED300FD}"/>
              </a:ext>
            </a:extLst>
          </p:cNvPr>
          <p:cNvSpPr txBox="1"/>
          <p:nvPr/>
        </p:nvSpPr>
        <p:spPr>
          <a:xfrm>
            <a:off x="5167749" y="5021484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Response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FA681-1DA5-3640-817D-48355D32A662}"/>
              </a:ext>
            </a:extLst>
          </p:cNvPr>
          <p:cNvSpPr txBox="1"/>
          <p:nvPr/>
        </p:nvSpPr>
        <p:spPr>
          <a:xfrm>
            <a:off x="657039" y="5549009"/>
            <a:ext cx="10873207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 err="1">
                <a:solidFill>
                  <a:srgbClr val="00B050"/>
                </a:solidFill>
              </a:rPr>
              <a:t>results</a:t>
            </a:r>
            <a:r>
              <a:rPr lang="pl-PL" sz="2400" dirty="0">
                <a:solidFill>
                  <a:srgbClr val="00B050"/>
                </a:solidFill>
              </a:rPr>
              <a:t>: </a:t>
            </a:r>
          </a:p>
          <a:p>
            <a:r>
              <a:rPr lang="pl-PL" sz="2400" dirty="0">
                <a:solidFill>
                  <a:srgbClr val="00B050"/>
                </a:solidFill>
              </a:rPr>
              <a:t>sum of 1,2,4 </a:t>
            </a:r>
            <a:r>
              <a:rPr lang="pl-PL" sz="2400" dirty="0" err="1">
                <a:solidFill>
                  <a:srgbClr val="00B050"/>
                </a:solidFill>
              </a:rPr>
              <a:t>is</a:t>
            </a:r>
            <a:r>
              <a:rPr lang="pl-PL" sz="2400" dirty="0">
                <a:solidFill>
                  <a:srgbClr val="00B050"/>
                </a:solidFill>
              </a:rPr>
              <a:t> 7.000000</a:t>
            </a:r>
          </a:p>
        </p:txBody>
      </p:sp>
    </p:spTree>
    <p:extLst>
      <p:ext uri="{BB962C8B-B14F-4D97-AF65-F5344CB8AC3E}">
        <p14:creationId xmlns:p14="http://schemas.microsoft.com/office/powerpoint/2010/main" val="75249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Instrumentation demo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9413622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828E54D-C275-C84D-96AC-4C45F2102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-1"/>
            <a:ext cx="12191980" cy="685799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958"/>
            <a:ext cx="9144000" cy="969085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583EF07E-7980-474F-A007-C0CF02571C59}"/>
              </a:ext>
            </a:extLst>
          </p:cNvPr>
          <p:cNvSpPr txBox="1">
            <a:spLocks/>
          </p:cNvSpPr>
          <p:nvPr/>
        </p:nvSpPr>
        <p:spPr>
          <a:xfrm>
            <a:off x="475034" y="107004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Delve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still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missing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dockerized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really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remember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expose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endpoints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port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by benchmark –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it’s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easiest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performance of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help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Locks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GC,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poor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parallelism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but not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optimizing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Instrumenting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Go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tools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really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Instrument Go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working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Prometheus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cluster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15261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28E54D-C275-C84D-96AC-4C45F210203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-1"/>
            <a:ext cx="12191980" cy="6857999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0958"/>
            <a:ext cx="9144000" cy="969085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583EF07E-7980-474F-A007-C0CF02571C59}"/>
              </a:ext>
            </a:extLst>
          </p:cNvPr>
          <p:cNvSpPr txBox="1">
            <a:spLocks/>
          </p:cNvSpPr>
          <p:nvPr/>
        </p:nvSpPr>
        <p:spPr>
          <a:xfrm>
            <a:off x="475034" y="107004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Delve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still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missing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dockerized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really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Golang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Always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remember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expose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endpoints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port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by benchmark –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easiest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performance of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285750" indent="-285750" algn="l">
              <a:buClr>
                <a:schemeClr val="accent1"/>
              </a:buClr>
              <a:buFont typeface="Arial" panose="020B0604020202020204" pitchFamily="34" charset="0"/>
              <a:buChar char="•"/>
            </a:pP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help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Locks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GC,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poor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parallelism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but not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optimizing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func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022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9091" r="28151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76298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Handler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1235412"/>
            <a:ext cx="10889689" cy="5184843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2000" dirty="0">
              <a:solidFill>
                <a:srgbClr val="D4D4D4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7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26FC89-6BA0-0B41-9A01-5DFC540AF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021" b="57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</p:spTree>
    <p:extLst>
      <p:ext uri="{BB962C8B-B14F-4D97-AF65-F5344CB8AC3E}">
        <p14:creationId xmlns:p14="http://schemas.microsoft.com/office/powerpoint/2010/main" val="4141161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1674</TotalTime>
  <Words>1990</Words>
  <Application>Microsoft Macintosh PowerPoint</Application>
  <PresentationFormat>Widescreen</PresentationFormat>
  <Paragraphs>467</Paragraphs>
  <Slides>73</Slides>
  <Notes>0</Notes>
  <HiddenSlides>11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81" baseType="lpstr">
      <vt:lpstr>Arial</vt:lpstr>
      <vt:lpstr>Calibri</vt:lpstr>
      <vt:lpstr>Calibri Light</vt:lpstr>
      <vt:lpstr>Menlo</vt:lpstr>
      <vt:lpstr>Roboto</vt:lpstr>
      <vt:lpstr>Roboto Medium</vt:lpstr>
      <vt:lpstr>Wingdings</vt:lpstr>
      <vt:lpstr>Office Theme</vt:lpstr>
      <vt:lpstr>Diagnose your Golang App anytime anywhere!</vt:lpstr>
      <vt:lpstr>Whoami</vt:lpstr>
      <vt:lpstr>github.com/mateuszdyminski/go-diagnose</vt:lpstr>
      <vt:lpstr>Agenda</vt:lpstr>
      <vt:lpstr>Debugging</vt:lpstr>
      <vt:lpstr>Debugging</vt:lpstr>
      <vt:lpstr>Application</vt:lpstr>
      <vt:lpstr>Handler</vt:lpstr>
      <vt:lpstr>Old Way of Debugging</vt:lpstr>
      <vt:lpstr>Old Way of Debugging</vt:lpstr>
      <vt:lpstr>We can do better</vt:lpstr>
      <vt:lpstr>Go users mostly use the following debuggers</vt:lpstr>
      <vt:lpstr>GDB</vt:lpstr>
      <vt:lpstr>PowerPoint Presentation</vt:lpstr>
      <vt:lpstr>Delve debug flow</vt:lpstr>
      <vt:lpstr>Demo</vt:lpstr>
      <vt:lpstr>Remote Debugging</vt:lpstr>
      <vt:lpstr>Remote Debugging with Delve</vt:lpstr>
      <vt:lpstr>Demo</vt:lpstr>
      <vt:lpstr>Remote Debugging App in Docker</vt:lpstr>
      <vt:lpstr>Remote Debugging with Delve in Docker</vt:lpstr>
      <vt:lpstr>Remote Debugging with Delve in Docker</vt:lpstr>
      <vt:lpstr>Remote Debugging with Delve in Docker</vt:lpstr>
      <vt:lpstr>Demo</vt:lpstr>
      <vt:lpstr>Postmortem Debugging</vt:lpstr>
      <vt:lpstr>Postmortem Debugging</vt:lpstr>
      <vt:lpstr>Core File – How to</vt:lpstr>
      <vt:lpstr>Postmortem Debugging</vt:lpstr>
      <vt:lpstr>Debugging - takeaways</vt:lpstr>
      <vt:lpstr>Profiling</vt:lpstr>
      <vt:lpstr>Profiling</vt:lpstr>
      <vt:lpstr>pprof</vt:lpstr>
      <vt:lpstr>pprof</vt:lpstr>
      <vt:lpstr>Profiling – import</vt:lpstr>
      <vt:lpstr>pprof – import </vt:lpstr>
      <vt:lpstr>pprof – import </vt:lpstr>
      <vt:lpstr>pprof – import </vt:lpstr>
      <vt:lpstr>pprof - import</vt:lpstr>
      <vt:lpstr>Demo</vt:lpstr>
      <vt:lpstr>Profiling – tests and benchmarks</vt:lpstr>
      <vt:lpstr>pprof - tests and benchmarks</vt:lpstr>
      <vt:lpstr>pprof - tests and benchmarks</vt:lpstr>
      <vt:lpstr>Profiling – manual way</vt:lpstr>
      <vt:lpstr>pprof – manual way</vt:lpstr>
      <vt:lpstr>Profiling - takeaways</vt:lpstr>
      <vt:lpstr>Tracing</vt:lpstr>
      <vt:lpstr>Execution Tracing</vt:lpstr>
      <vt:lpstr>trace</vt:lpstr>
      <vt:lpstr>What problems can I solve with go tool trace?</vt:lpstr>
      <vt:lpstr>When is go tool trace not appropriate?</vt:lpstr>
      <vt:lpstr>trace</vt:lpstr>
      <vt:lpstr>Tracing – tests and benchmarks</vt:lpstr>
      <vt:lpstr>trace - tests and benchmarks</vt:lpstr>
      <vt:lpstr>trace - tests and benchmarks</vt:lpstr>
      <vt:lpstr>Tracing – import</vt:lpstr>
      <vt:lpstr>trace – import </vt:lpstr>
      <vt:lpstr>trace - import</vt:lpstr>
      <vt:lpstr>Tracing – manual way</vt:lpstr>
      <vt:lpstr>trace – manual way</vt:lpstr>
      <vt:lpstr>Tracing – demo</vt:lpstr>
      <vt:lpstr>Instrumentation with external tools</vt:lpstr>
      <vt:lpstr>Instrumentation</vt:lpstr>
      <vt:lpstr>Instrumentation vs scalability</vt:lpstr>
      <vt:lpstr>Prometheus flow</vt:lpstr>
      <vt:lpstr>How to instrument</vt:lpstr>
      <vt:lpstr>How to instrument</vt:lpstr>
      <vt:lpstr>How to instrument</vt:lpstr>
      <vt:lpstr>How to instrument</vt:lpstr>
      <vt:lpstr>How to instrument</vt:lpstr>
      <vt:lpstr>Instrumentation demo</vt:lpstr>
      <vt:lpstr>Takeaways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Diagnose your Golang App anytime anywhere!</dc:title>
  <dc:creator>Dyminski, Mateusz (Nokia - PL/Wroclaw)</dc:creator>
  <cp:lastModifiedBy>Dyminski, Mateusz (Nokia - PL/Wroclaw)</cp:lastModifiedBy>
  <cp:revision>31</cp:revision>
  <dcterms:created xsi:type="dcterms:W3CDTF">2019-06-13T09:18:09Z</dcterms:created>
  <dcterms:modified xsi:type="dcterms:W3CDTF">2019-06-14T13:12:16Z</dcterms:modified>
</cp:coreProperties>
</file>